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1" r:id="rId7"/>
    <p:sldId id="260" r:id="rId8"/>
    <p:sldId id="264" r:id="rId9"/>
    <p:sldId id="295"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6387" autoAdjust="0"/>
  </p:normalViewPr>
  <p:slideViewPr>
    <p:cSldViewPr snapToGrid="0">
      <p:cViewPr varScale="1">
        <p:scale>
          <a:sx n="110" d="100"/>
          <a:sy n="110" d="100"/>
        </p:scale>
        <p:origin x="630" y="108"/>
      </p:cViewPr>
      <p:guideLst/>
    </p:cSldViewPr>
  </p:slideViewPr>
  <p:outlineViewPr>
    <p:cViewPr>
      <p:scale>
        <a:sx n="33" d="100"/>
        <a:sy n="33" d="100"/>
      </p:scale>
      <p:origin x="0" y="-84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4849902-6DFC-4CBB-857A-41A5C3B7DC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598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4BFB2C-9C75-4535-A02C-D528410F6A6E}"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2238802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968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309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3546675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504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536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25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969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716346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FB2C-9C75-4535-A02C-D528410F6A6E}"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49902-6DFC-4CBB-857A-41A5C3B7DC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675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BFB2C-9C75-4535-A02C-D528410F6A6E}"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999044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BFB2C-9C75-4535-A02C-D528410F6A6E}"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49902-6DFC-4CBB-857A-41A5C3B7DC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076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BFB2C-9C75-4535-A02C-D528410F6A6E}"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49902-6DFC-4CBB-857A-41A5C3B7DC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305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BFB2C-9C75-4535-A02C-D528410F6A6E}"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202904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4BFB2C-9C75-4535-A02C-D528410F6A6E}"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49902-6DFC-4CBB-857A-41A5C3B7DC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808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4BFB2C-9C75-4535-A02C-D528410F6A6E}"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49902-6DFC-4CBB-857A-41A5C3B7DC02}" type="slidenum">
              <a:rPr lang="en-US" smtClean="0"/>
              <a:t>‹#›</a:t>
            </a:fld>
            <a:endParaRPr lang="en-US"/>
          </a:p>
        </p:txBody>
      </p:sp>
    </p:spTree>
    <p:extLst>
      <p:ext uri="{BB962C8B-B14F-4D97-AF65-F5344CB8AC3E}">
        <p14:creationId xmlns:p14="http://schemas.microsoft.com/office/powerpoint/2010/main" val="838764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4BFB2C-9C75-4535-A02C-D528410F6A6E}" type="datetimeFigureOut">
              <a:rPr lang="en-US" smtClean="0"/>
              <a:t>9/13/2019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849902-6DFC-4CBB-857A-41A5C3B7DC02}" type="slidenum">
              <a:rPr lang="en-US" smtClean="0"/>
              <a:t>‹#›</a:t>
            </a:fld>
            <a:endParaRPr lang="en-US"/>
          </a:p>
        </p:txBody>
      </p:sp>
    </p:spTree>
    <p:extLst>
      <p:ext uri="{BB962C8B-B14F-4D97-AF65-F5344CB8AC3E}">
        <p14:creationId xmlns:p14="http://schemas.microsoft.com/office/powerpoint/2010/main" val="514599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cholastic.com/teachers/articles/teaching-content/understanding-vocabul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radley Hand ITC" panose="03070402050302030203" pitchFamily="66" charset="0"/>
              </a:rPr>
              <a:t>“Samantha”</a:t>
            </a:r>
          </a:p>
        </p:txBody>
      </p:sp>
      <p:sp>
        <p:nvSpPr>
          <p:cNvPr id="3" name="Subtitle 2"/>
          <p:cNvSpPr>
            <a:spLocks noGrp="1"/>
          </p:cNvSpPr>
          <p:nvPr>
            <p:ph type="subTitle" idx="1"/>
          </p:nvPr>
        </p:nvSpPr>
        <p:spPr/>
        <p:txBody>
          <a:bodyPr>
            <a:normAutofit fontScale="85000" lnSpcReduction="20000"/>
          </a:bodyPr>
          <a:lstStyle/>
          <a:p>
            <a:r>
              <a:rPr lang="en-US" sz="2400" dirty="0">
                <a:latin typeface="Bradley Hand ITC" panose="03070402050302030203" pitchFamily="66" charset="0"/>
              </a:rPr>
              <a:t>A Soap Opera and Vocabulary Book</a:t>
            </a:r>
          </a:p>
          <a:p>
            <a:r>
              <a:rPr lang="en-US" sz="2400" dirty="0">
                <a:latin typeface="Bradley Hand ITC" panose="03070402050302030203" pitchFamily="66" charset="0"/>
              </a:rPr>
              <a:t>For Students of English as a Second Language</a:t>
            </a:r>
          </a:p>
          <a:p>
            <a:pPr algn="r"/>
            <a:r>
              <a:rPr lang="en-US" sz="1700" dirty="0">
                <a:latin typeface="Bradley Hand ITC" panose="03070402050302030203" pitchFamily="66" charset="0"/>
              </a:rPr>
              <a:t>By: Meryl Robin Becker</a:t>
            </a:r>
          </a:p>
          <a:p>
            <a:pPr algn="r"/>
            <a:r>
              <a:rPr lang="en-US" sz="1700" dirty="0">
                <a:latin typeface="Bradley Hand ITC" panose="03070402050302030203" pitchFamily="66" charset="0"/>
              </a:rPr>
              <a:t>Presented by: Angela McCurdy</a:t>
            </a:r>
          </a:p>
        </p:txBody>
      </p:sp>
    </p:spTree>
    <p:extLst>
      <p:ext uri="{BB962C8B-B14F-4D97-AF65-F5344CB8AC3E}">
        <p14:creationId xmlns:p14="http://schemas.microsoft.com/office/powerpoint/2010/main" val="2387821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IDIOMS</a:t>
            </a:r>
          </a:p>
        </p:txBody>
      </p:sp>
      <p:sp>
        <p:nvSpPr>
          <p:cNvPr id="3" name="Content Placeholder 2"/>
          <p:cNvSpPr>
            <a:spLocks noGrp="1"/>
          </p:cNvSpPr>
          <p:nvPr>
            <p:ph idx="1"/>
          </p:nvPr>
        </p:nvSpPr>
        <p:spPr/>
        <p:txBody>
          <a:bodyPr/>
          <a:lstStyle/>
          <a:p>
            <a:r>
              <a:rPr lang="en-US" dirty="0"/>
              <a:t> </a:t>
            </a:r>
            <a:r>
              <a:rPr lang="en-US" b="1" i="1" dirty="0"/>
              <a:t>My students love learning idioms!!</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605" y="3135829"/>
            <a:ext cx="4667250" cy="19790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190" y="2685009"/>
            <a:ext cx="3435812" cy="2714452"/>
          </a:xfrm>
          <a:prstGeom prst="rect">
            <a:avLst/>
          </a:prstGeom>
        </p:spPr>
      </p:pic>
    </p:spTree>
    <p:extLst>
      <p:ext uri="{BB962C8B-B14F-4D97-AF65-F5344CB8AC3E}">
        <p14:creationId xmlns:p14="http://schemas.microsoft.com/office/powerpoint/2010/main" val="2775940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6484" y="2574089"/>
            <a:ext cx="4031396" cy="3317875"/>
          </a:xfrm>
        </p:spPr>
      </p:pic>
      <p:sp>
        <p:nvSpPr>
          <p:cNvPr id="3" name="Rectangle 2">
            <a:extLst>
              <a:ext uri="{FF2B5EF4-FFF2-40B4-BE49-F238E27FC236}">
                <a16:creationId xmlns:a16="http://schemas.microsoft.com/office/drawing/2014/main" id="{84C05489-E131-47AE-BAA9-B1CCCD09F182}"/>
              </a:ext>
            </a:extLst>
          </p:cNvPr>
          <p:cNvSpPr/>
          <p:nvPr/>
        </p:nvSpPr>
        <p:spPr>
          <a:xfrm>
            <a:off x="5738949" y="2656114"/>
            <a:ext cx="5050971" cy="3152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Black" panose="020B0A04020102020204" pitchFamily="34" charset="0"/>
              </a:rPr>
              <a:t>“</a:t>
            </a:r>
            <a:r>
              <a:rPr lang="en-US" sz="2000" dirty="0">
                <a:solidFill>
                  <a:schemeClr val="tx1"/>
                </a:solidFill>
                <a:latin typeface="Arial Black" panose="020B0A04020102020204" pitchFamily="34" charset="0"/>
              </a:rPr>
              <a:t>”Oh Amelia Bedelia, your first day of work, and I can’t be here.  But I made a list for you.  You do just what the list says,” said Mrs. Rogers.  Mrs. Rogers got into the car with Mr. Rogers.  They drove away.</a:t>
            </a:r>
            <a:endParaRPr lang="en-US" sz="2000" dirty="0">
              <a:latin typeface="Arial Black" panose="020B0A04020102020204" pitchFamily="34" charset="0"/>
            </a:endParaRPr>
          </a:p>
        </p:txBody>
      </p:sp>
    </p:spTree>
    <p:extLst>
      <p:ext uri="{BB962C8B-B14F-4D97-AF65-F5344CB8AC3E}">
        <p14:creationId xmlns:p14="http://schemas.microsoft.com/office/powerpoint/2010/main" val="234170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154" y="2457710"/>
            <a:ext cx="4294804" cy="3317875"/>
          </a:xfrm>
        </p:spPr>
      </p:pic>
      <p:sp>
        <p:nvSpPr>
          <p:cNvPr id="3" name="Rectangle 2">
            <a:extLst>
              <a:ext uri="{FF2B5EF4-FFF2-40B4-BE49-F238E27FC236}">
                <a16:creationId xmlns:a16="http://schemas.microsoft.com/office/drawing/2014/main" id="{694F1034-8FDE-4FE8-BFCB-56CE8DDD761D}"/>
              </a:ext>
            </a:extLst>
          </p:cNvPr>
          <p:cNvSpPr/>
          <p:nvPr/>
        </p:nvSpPr>
        <p:spPr>
          <a:xfrm>
            <a:off x="5828752" y="2515216"/>
            <a:ext cx="5163640" cy="3202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“My, what nice folks.  I’m going to like working here,” said Amelia Bedelia.</a:t>
            </a:r>
          </a:p>
        </p:txBody>
      </p:sp>
    </p:spTree>
    <p:extLst>
      <p:ext uri="{BB962C8B-B14F-4D97-AF65-F5344CB8AC3E}">
        <p14:creationId xmlns:p14="http://schemas.microsoft.com/office/powerpoint/2010/main" val="1986849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080" y="2490961"/>
            <a:ext cx="2203663" cy="3317875"/>
          </a:xfrm>
        </p:spPr>
      </p:pic>
      <p:sp>
        <p:nvSpPr>
          <p:cNvPr id="3" name="Rectangle 2">
            <a:extLst>
              <a:ext uri="{FF2B5EF4-FFF2-40B4-BE49-F238E27FC236}">
                <a16:creationId xmlns:a16="http://schemas.microsoft.com/office/drawing/2014/main" id="{0405085F-CB78-4930-B265-C15D5EA1CC40}"/>
              </a:ext>
            </a:extLst>
          </p:cNvPr>
          <p:cNvSpPr/>
          <p:nvPr/>
        </p:nvSpPr>
        <p:spPr>
          <a:xfrm>
            <a:off x="3901440" y="2557993"/>
            <a:ext cx="6888480"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Amelia Bedelia went inside.  “Such a grand house.  These must be rich folks.  But I must get to work.  Here I stand just looking.  And me with a whole list of things to do.”  Amelia Bedelia stood there a minute longer.  “I think I’ll make a surprise for them.  I’ll make lemon-meringue pie.  I do make good pies.”</a:t>
            </a:r>
          </a:p>
        </p:txBody>
      </p:sp>
    </p:spTree>
    <p:extLst>
      <p:ext uri="{BB962C8B-B14F-4D97-AF65-F5344CB8AC3E}">
        <p14:creationId xmlns:p14="http://schemas.microsoft.com/office/powerpoint/2010/main" val="3620548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983" y="2441085"/>
            <a:ext cx="4124141" cy="3317875"/>
          </a:xfrm>
        </p:spPr>
      </p:pic>
      <p:sp>
        <p:nvSpPr>
          <p:cNvPr id="3" name="Rectangle 2">
            <a:extLst>
              <a:ext uri="{FF2B5EF4-FFF2-40B4-BE49-F238E27FC236}">
                <a16:creationId xmlns:a16="http://schemas.microsoft.com/office/drawing/2014/main" id="{1FA6DFA8-47CB-4B42-AFD4-2DD56CEAF4DE}"/>
              </a:ext>
            </a:extLst>
          </p:cNvPr>
          <p:cNvSpPr/>
          <p:nvPr/>
        </p:nvSpPr>
        <p:spPr>
          <a:xfrm>
            <a:off x="5581124" y="2542903"/>
            <a:ext cx="5252339"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So Amelia Bedelia went into the kitchen.  She put a little of this and a pinch of that into a bowl.  She mixed and rolled.</a:t>
            </a:r>
          </a:p>
        </p:txBody>
      </p:sp>
    </p:spTree>
    <p:extLst>
      <p:ext uri="{BB962C8B-B14F-4D97-AF65-F5344CB8AC3E}">
        <p14:creationId xmlns:p14="http://schemas.microsoft.com/office/powerpoint/2010/main" val="1024933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919" y="2474336"/>
            <a:ext cx="4363152" cy="3317875"/>
          </a:xfrm>
        </p:spPr>
      </p:pic>
      <p:sp>
        <p:nvSpPr>
          <p:cNvPr id="3" name="Rectangle 2">
            <a:extLst>
              <a:ext uri="{FF2B5EF4-FFF2-40B4-BE49-F238E27FC236}">
                <a16:creationId xmlns:a16="http://schemas.microsoft.com/office/drawing/2014/main" id="{EB079E0E-41F3-42C3-AB9C-FA54087235E0}"/>
              </a:ext>
            </a:extLst>
          </p:cNvPr>
          <p:cNvSpPr/>
          <p:nvPr/>
        </p:nvSpPr>
        <p:spPr>
          <a:xfrm>
            <a:off x="5712823" y="2542903"/>
            <a:ext cx="5050258" cy="3126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Soon her pie was ready to go into the oven.  “There,” said Amelia Bedelia “That’s done.”</a:t>
            </a:r>
          </a:p>
        </p:txBody>
      </p:sp>
    </p:spTree>
    <p:extLst>
      <p:ext uri="{BB962C8B-B14F-4D97-AF65-F5344CB8AC3E}">
        <p14:creationId xmlns:p14="http://schemas.microsoft.com/office/powerpoint/2010/main" val="2256342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333" y="2582401"/>
            <a:ext cx="4486316" cy="3317875"/>
          </a:xfrm>
        </p:spPr>
      </p:pic>
      <p:sp>
        <p:nvSpPr>
          <p:cNvPr id="3" name="Rectangle 2">
            <a:extLst>
              <a:ext uri="{FF2B5EF4-FFF2-40B4-BE49-F238E27FC236}">
                <a16:creationId xmlns:a16="http://schemas.microsoft.com/office/drawing/2014/main" id="{9DC1DDD3-EDBE-472B-A9BA-875A78F5BCC8}"/>
              </a:ext>
            </a:extLst>
          </p:cNvPr>
          <p:cNvSpPr/>
          <p:nvPr/>
        </p:nvSpPr>
        <p:spPr>
          <a:xfrm>
            <a:off x="5651863" y="2582401"/>
            <a:ext cx="5244735" cy="32934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“Now let’s see what the list says.” Amelia Bedelia read, Amelia Bedelia found the green bathroom.  “Those towels are very nice, why change them?” She thought, then Amelia Bedelia remembered what Mrs. Rogers had said.</a:t>
            </a:r>
          </a:p>
        </p:txBody>
      </p:sp>
    </p:spTree>
    <p:extLst>
      <p:ext uri="{BB962C8B-B14F-4D97-AF65-F5344CB8AC3E}">
        <p14:creationId xmlns:p14="http://schemas.microsoft.com/office/powerpoint/2010/main" val="540701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518" y="2428344"/>
            <a:ext cx="2182812" cy="3317875"/>
          </a:xfrm>
        </p:spPr>
      </p:pic>
      <p:sp>
        <p:nvSpPr>
          <p:cNvPr id="6" name="Rectangle 5">
            <a:extLst>
              <a:ext uri="{FF2B5EF4-FFF2-40B4-BE49-F238E27FC236}">
                <a16:creationId xmlns:a16="http://schemas.microsoft.com/office/drawing/2014/main" id="{CB07EE9C-77C7-4586-BCE3-F3C520E37F24}"/>
              </a:ext>
            </a:extLst>
          </p:cNvPr>
          <p:cNvSpPr/>
          <p:nvPr/>
        </p:nvSpPr>
        <p:spPr>
          <a:xfrm>
            <a:off x="3666309" y="2595154"/>
            <a:ext cx="7071360" cy="3105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She must do just what the list told her. “Well, all right,” said Amelia Bedelia.  Amelia Bedelia got some scissors.  She snipped a little here and a little there.  And she changed those towels.</a:t>
            </a:r>
          </a:p>
        </p:txBody>
      </p:sp>
    </p:spTree>
    <p:extLst>
      <p:ext uri="{BB962C8B-B14F-4D97-AF65-F5344CB8AC3E}">
        <p14:creationId xmlns:p14="http://schemas.microsoft.com/office/powerpoint/2010/main" val="2620404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4211378" cy="3317875"/>
          </a:xfrm>
        </p:spPr>
      </p:pic>
      <p:sp>
        <p:nvSpPr>
          <p:cNvPr id="3" name="Rectangle 2">
            <a:extLst>
              <a:ext uri="{FF2B5EF4-FFF2-40B4-BE49-F238E27FC236}">
                <a16:creationId xmlns:a16="http://schemas.microsoft.com/office/drawing/2014/main" id="{87FBEC04-CE12-4276-B79D-C0DC24213811}"/>
              </a:ext>
            </a:extLst>
          </p:cNvPr>
          <p:cNvSpPr/>
          <p:nvPr/>
        </p:nvSpPr>
        <p:spPr>
          <a:xfrm>
            <a:off x="5506780" y="2638697"/>
            <a:ext cx="5389818" cy="31437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“There” said Amelia Bedelia. She looked at her list again.  “Did you ever hear tell of such a silly thing.  At my house we undust the furniture, but to each is own way.”  Amelia Bedelia took one last look at the bathroom.  She saw a big box with the words ‘dusting’ powder on it.  “Well, look at that a special powder to dust with!”  Exclaimed Amelia Bedelia.</a:t>
            </a:r>
          </a:p>
        </p:txBody>
      </p:sp>
    </p:spTree>
    <p:extLst>
      <p:ext uri="{BB962C8B-B14F-4D97-AF65-F5344CB8AC3E}">
        <p14:creationId xmlns:p14="http://schemas.microsoft.com/office/powerpoint/2010/main" val="1701218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229" y="2473148"/>
            <a:ext cx="2101133" cy="3317875"/>
          </a:xfrm>
        </p:spPr>
      </p:pic>
      <p:sp>
        <p:nvSpPr>
          <p:cNvPr id="3" name="Rectangle 2">
            <a:extLst>
              <a:ext uri="{FF2B5EF4-FFF2-40B4-BE49-F238E27FC236}">
                <a16:creationId xmlns:a16="http://schemas.microsoft.com/office/drawing/2014/main" id="{FB2DDDCF-1293-4BBC-B6B7-6F32E770777F}"/>
              </a:ext>
            </a:extLst>
          </p:cNvPr>
          <p:cNvSpPr/>
          <p:nvPr/>
        </p:nvSpPr>
        <p:spPr>
          <a:xfrm>
            <a:off x="3631474" y="2725783"/>
            <a:ext cx="6914606" cy="3065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So Amelia Bedelia dusted the furniture.  “That should be dusty enough. My, how nice it smells.”</a:t>
            </a:r>
          </a:p>
        </p:txBody>
      </p:sp>
    </p:spTree>
    <p:extLst>
      <p:ext uri="{BB962C8B-B14F-4D97-AF65-F5344CB8AC3E}">
        <p14:creationId xmlns:p14="http://schemas.microsoft.com/office/powerpoint/2010/main" val="4235121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Soap Opera?</a:t>
            </a:r>
          </a:p>
        </p:txBody>
      </p:sp>
      <p:sp>
        <p:nvSpPr>
          <p:cNvPr id="3" name="Content Placeholder 2"/>
          <p:cNvSpPr>
            <a:spLocks noGrp="1"/>
          </p:cNvSpPr>
          <p:nvPr>
            <p:ph idx="1"/>
          </p:nvPr>
        </p:nvSpPr>
        <p:spPr/>
        <p:txBody>
          <a:bodyPr/>
          <a:lstStyle/>
          <a:p>
            <a:pPr algn="ctr"/>
            <a:r>
              <a:rPr lang="en-US" dirty="0"/>
              <a:t>Three Main Reasons why I chose this subject -</a:t>
            </a:r>
          </a:p>
          <a:p>
            <a:endParaRPr lang="en-US" dirty="0"/>
          </a:p>
          <a:p>
            <a:r>
              <a:rPr lang="en-US" dirty="0"/>
              <a:t>- Great learning/review and use of Vocabulary</a:t>
            </a:r>
          </a:p>
          <a:p>
            <a:r>
              <a:rPr lang="en-US" dirty="0"/>
              <a:t>- Learning and using Idioms</a:t>
            </a:r>
          </a:p>
          <a:p>
            <a:r>
              <a:rPr lang="en-US" dirty="0"/>
              <a:t>- Who doesn’t love a “Juicy” story?!</a:t>
            </a:r>
          </a:p>
          <a:p>
            <a:endParaRPr lang="en-US" dirty="0"/>
          </a:p>
        </p:txBody>
      </p:sp>
    </p:spTree>
    <p:extLst>
      <p:ext uri="{BB962C8B-B14F-4D97-AF65-F5344CB8AC3E}">
        <p14:creationId xmlns:p14="http://schemas.microsoft.com/office/powerpoint/2010/main" val="715562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wd">
                                    <p:tmPct val="10000"/>
                                  </p:iterate>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89377"/>
            <a:ext cx="4224467" cy="3317875"/>
          </a:xfrm>
        </p:spPr>
      </p:pic>
      <p:sp>
        <p:nvSpPr>
          <p:cNvPr id="3" name="Rectangle 2">
            <a:extLst>
              <a:ext uri="{FF2B5EF4-FFF2-40B4-BE49-F238E27FC236}">
                <a16:creationId xmlns:a16="http://schemas.microsoft.com/office/drawing/2014/main" id="{6261BC03-8745-4EF2-BB82-2BD626304988}"/>
              </a:ext>
            </a:extLst>
          </p:cNvPr>
          <p:cNvSpPr/>
          <p:nvPr/>
        </p:nvSpPr>
        <p:spPr>
          <a:xfrm>
            <a:off x="5599611" y="2489377"/>
            <a:ext cx="5207726"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Amelia Bedelia read, she looked up. The sun was coming in.  Amelia Bedelia looked at the list again. “Draw the drapes?  That’s what it says.  I’m not much of a hand at drawing, but I’ll try.”</a:t>
            </a:r>
          </a:p>
        </p:txBody>
      </p:sp>
    </p:spTree>
    <p:extLst>
      <p:ext uri="{BB962C8B-B14F-4D97-AF65-F5344CB8AC3E}">
        <p14:creationId xmlns:p14="http://schemas.microsoft.com/office/powerpoint/2010/main" val="2503968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909" y="2540837"/>
            <a:ext cx="4168769" cy="3317875"/>
          </a:xfrm>
        </p:spPr>
      </p:pic>
      <p:sp>
        <p:nvSpPr>
          <p:cNvPr id="6" name="Rectangle 5">
            <a:extLst>
              <a:ext uri="{FF2B5EF4-FFF2-40B4-BE49-F238E27FC236}">
                <a16:creationId xmlns:a16="http://schemas.microsoft.com/office/drawing/2014/main" id="{3318E5E7-04BE-4BFE-8DA9-44C51DB7ADBF}"/>
              </a:ext>
            </a:extLst>
          </p:cNvPr>
          <p:cNvSpPr/>
          <p:nvPr/>
        </p:nvSpPr>
        <p:spPr>
          <a:xfrm>
            <a:off x="5451566" y="2638697"/>
            <a:ext cx="5347063" cy="3108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So Amelia Bedelia sat right down and she drew those drapes.  Amelia Bedelia marked off about the drapes.</a:t>
            </a:r>
          </a:p>
        </p:txBody>
      </p:sp>
    </p:spTree>
    <p:extLst>
      <p:ext uri="{BB962C8B-B14F-4D97-AF65-F5344CB8AC3E}">
        <p14:creationId xmlns:p14="http://schemas.microsoft.com/office/powerpoint/2010/main" val="2956569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32525"/>
            <a:ext cx="4306856" cy="3317875"/>
          </a:xfrm>
        </p:spPr>
      </p:pic>
      <p:sp>
        <p:nvSpPr>
          <p:cNvPr id="3" name="Rectangle 2">
            <a:extLst>
              <a:ext uri="{FF2B5EF4-FFF2-40B4-BE49-F238E27FC236}">
                <a16:creationId xmlns:a16="http://schemas.microsoft.com/office/drawing/2014/main" id="{8F778CAF-5682-4542-B696-FA8CE3C1C9FB}"/>
              </a:ext>
            </a:extLst>
          </p:cNvPr>
          <p:cNvSpPr/>
          <p:nvPr/>
        </p:nvSpPr>
        <p:spPr>
          <a:xfrm>
            <a:off x="5677989" y="2532525"/>
            <a:ext cx="5146765" cy="3343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“Now what?”  Amelia Bedelia thought about this a minute.  She switched off the lights.  Then she carefully unscrewed each bulb.</a:t>
            </a:r>
          </a:p>
        </p:txBody>
      </p:sp>
    </p:spTree>
    <p:extLst>
      <p:ext uri="{BB962C8B-B14F-4D97-AF65-F5344CB8AC3E}">
        <p14:creationId xmlns:p14="http://schemas.microsoft.com/office/powerpoint/2010/main" val="2249526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90961"/>
            <a:ext cx="4228664" cy="3317875"/>
          </a:xfrm>
        </p:spPr>
      </p:pic>
      <p:sp>
        <p:nvSpPr>
          <p:cNvPr id="3" name="Rectangle 2">
            <a:extLst>
              <a:ext uri="{FF2B5EF4-FFF2-40B4-BE49-F238E27FC236}">
                <a16:creationId xmlns:a16="http://schemas.microsoft.com/office/drawing/2014/main" id="{844BA4E8-BE66-438E-851E-49583883A277}"/>
              </a:ext>
            </a:extLst>
          </p:cNvPr>
          <p:cNvSpPr/>
          <p:nvPr/>
        </p:nvSpPr>
        <p:spPr>
          <a:xfrm>
            <a:off x="5524066" y="2490961"/>
            <a:ext cx="5309397" cy="3230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And Amelia Bedelia put the lights out.  “So those things need to be aired out, too.  Just like pillows and babies.  Oh, I do have a lot to learn.”</a:t>
            </a:r>
          </a:p>
        </p:txBody>
      </p:sp>
    </p:spTree>
    <p:extLst>
      <p:ext uri="{BB962C8B-B14F-4D97-AF65-F5344CB8AC3E}">
        <p14:creationId xmlns:p14="http://schemas.microsoft.com/office/powerpoint/2010/main" val="1903663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613" y="2490961"/>
            <a:ext cx="4319013" cy="3317875"/>
          </a:xfrm>
        </p:spPr>
      </p:pic>
      <p:sp>
        <p:nvSpPr>
          <p:cNvPr id="3" name="Rectangle 2">
            <a:extLst>
              <a:ext uri="{FF2B5EF4-FFF2-40B4-BE49-F238E27FC236}">
                <a16:creationId xmlns:a16="http://schemas.microsoft.com/office/drawing/2014/main" id="{0A12C41D-FDEC-4F1E-9BB3-803AFFC5ECDB}"/>
              </a:ext>
            </a:extLst>
          </p:cNvPr>
          <p:cNvSpPr/>
          <p:nvPr/>
        </p:nvSpPr>
        <p:spPr>
          <a:xfrm>
            <a:off x="5786626" y="2490961"/>
            <a:ext cx="5029420"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“My pie!” exclaimed Amelia Bedelia.  She hurried to the kitchen.  “Just right,” she said.  She took the pie out of the oven and put it on the table to cool.  Then she looked at the list.</a:t>
            </a:r>
          </a:p>
        </p:txBody>
      </p:sp>
    </p:spTree>
    <p:extLst>
      <p:ext uri="{BB962C8B-B14F-4D97-AF65-F5344CB8AC3E}">
        <p14:creationId xmlns:p14="http://schemas.microsoft.com/office/powerpoint/2010/main" val="1873313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675" y="2515900"/>
            <a:ext cx="4443011" cy="3317875"/>
          </a:xfrm>
        </p:spPr>
      </p:pic>
      <p:sp>
        <p:nvSpPr>
          <p:cNvPr id="3" name="Rectangle 2">
            <a:extLst>
              <a:ext uri="{FF2B5EF4-FFF2-40B4-BE49-F238E27FC236}">
                <a16:creationId xmlns:a16="http://schemas.microsoft.com/office/drawing/2014/main" id="{BBBBED77-D064-46EC-976C-FE60A6CF6A58}"/>
              </a:ext>
            </a:extLst>
          </p:cNvPr>
          <p:cNvSpPr/>
          <p:nvPr/>
        </p:nvSpPr>
        <p:spPr>
          <a:xfrm>
            <a:off x="5823686" y="2515900"/>
            <a:ext cx="5072912" cy="3359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“That’s next,” said Amelia Bedelia.  Amelia Bedelia found two cups.  She filled them with rice.  And Amelia Bedelia measured that rice.</a:t>
            </a:r>
          </a:p>
        </p:txBody>
      </p:sp>
    </p:spTree>
    <p:extLst>
      <p:ext uri="{BB962C8B-B14F-4D97-AF65-F5344CB8AC3E}">
        <p14:creationId xmlns:p14="http://schemas.microsoft.com/office/powerpoint/2010/main" val="858562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420" y="2466023"/>
            <a:ext cx="4202641" cy="3317875"/>
          </a:xfrm>
        </p:spPr>
      </p:pic>
      <p:sp>
        <p:nvSpPr>
          <p:cNvPr id="3" name="Rectangle 2">
            <a:extLst>
              <a:ext uri="{FF2B5EF4-FFF2-40B4-BE49-F238E27FC236}">
                <a16:creationId xmlns:a16="http://schemas.microsoft.com/office/drawing/2014/main" id="{D4606B87-588F-4488-8F3E-FC1AA11D9E9A}"/>
              </a:ext>
            </a:extLst>
          </p:cNvPr>
          <p:cNvSpPr/>
          <p:nvPr/>
        </p:nvSpPr>
        <p:spPr>
          <a:xfrm>
            <a:off x="5612061" y="2466023"/>
            <a:ext cx="5284537"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Amelia Bedelia laughed.  “These folks do want me to do funny things.”  Then she poured the rice back into the container.</a:t>
            </a:r>
          </a:p>
        </p:txBody>
      </p:sp>
    </p:spTree>
    <p:extLst>
      <p:ext uri="{BB962C8B-B14F-4D97-AF65-F5344CB8AC3E}">
        <p14:creationId xmlns:p14="http://schemas.microsoft.com/office/powerpoint/2010/main" val="2563659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907" y="2490961"/>
            <a:ext cx="4258671" cy="3317875"/>
          </a:xfrm>
        </p:spPr>
      </p:pic>
      <p:sp>
        <p:nvSpPr>
          <p:cNvPr id="3" name="Rectangle 2">
            <a:extLst>
              <a:ext uri="{FF2B5EF4-FFF2-40B4-BE49-F238E27FC236}">
                <a16:creationId xmlns:a16="http://schemas.microsoft.com/office/drawing/2014/main" id="{74229AC9-6DEA-455D-B946-8147047CEE0E}"/>
              </a:ext>
            </a:extLst>
          </p:cNvPr>
          <p:cNvSpPr/>
          <p:nvPr/>
        </p:nvSpPr>
        <p:spPr>
          <a:xfrm>
            <a:off x="5706578" y="2490961"/>
            <a:ext cx="5118176"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When the meat arrived, Amelia Bedelia opened the bag.  She looked at the steak for a long time. “Yes,” she said.  “That will do nicely.”</a:t>
            </a:r>
          </a:p>
        </p:txBody>
      </p:sp>
    </p:spTree>
    <p:extLst>
      <p:ext uri="{BB962C8B-B14F-4D97-AF65-F5344CB8AC3E}">
        <p14:creationId xmlns:p14="http://schemas.microsoft.com/office/powerpoint/2010/main" val="3201959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82649"/>
            <a:ext cx="4392866" cy="3317875"/>
          </a:xfrm>
        </p:spPr>
      </p:pic>
      <p:sp>
        <p:nvSpPr>
          <p:cNvPr id="3" name="Rectangle 2">
            <a:extLst>
              <a:ext uri="{FF2B5EF4-FFF2-40B4-BE49-F238E27FC236}">
                <a16:creationId xmlns:a16="http://schemas.microsoft.com/office/drawing/2014/main" id="{42C0DA8C-4305-4535-BE3A-8A8E8311C863}"/>
              </a:ext>
            </a:extLst>
          </p:cNvPr>
          <p:cNvSpPr/>
          <p:nvPr/>
        </p:nvSpPr>
        <p:spPr>
          <a:xfrm>
            <a:off x="5688268" y="2482649"/>
            <a:ext cx="5208330"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Amelia Bedelia got some lace and bits of ribbon.  And Amelia Bedelia trimmed that fat before she put the steak in the icebox.</a:t>
            </a:r>
          </a:p>
        </p:txBody>
      </p:sp>
    </p:spTree>
    <p:extLst>
      <p:ext uri="{BB962C8B-B14F-4D97-AF65-F5344CB8AC3E}">
        <p14:creationId xmlns:p14="http://schemas.microsoft.com/office/powerpoint/2010/main" val="3655422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4347346" cy="3317875"/>
          </a:xfrm>
        </p:spPr>
      </p:pic>
      <p:sp>
        <p:nvSpPr>
          <p:cNvPr id="3" name="Rectangle 2">
            <a:extLst>
              <a:ext uri="{FF2B5EF4-FFF2-40B4-BE49-F238E27FC236}">
                <a16:creationId xmlns:a16="http://schemas.microsoft.com/office/drawing/2014/main" id="{20A05D86-3E70-4829-8D9F-1DE17CF64DC8}"/>
              </a:ext>
            </a:extLst>
          </p:cNvPr>
          <p:cNvSpPr/>
          <p:nvPr/>
        </p:nvSpPr>
        <p:spPr>
          <a:xfrm>
            <a:off x="5704114" y="2557463"/>
            <a:ext cx="5120640" cy="3233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“Now I must dress the chicken. I wonder if she wants a he chicken or a she chicken?” said Amelia Bedelia.  Amelia Bedelia went right to work.  Soon the chicken was finished.</a:t>
            </a:r>
          </a:p>
        </p:txBody>
      </p:sp>
    </p:spTree>
    <p:extLst>
      <p:ext uri="{BB962C8B-B14F-4D97-AF65-F5344CB8AC3E}">
        <p14:creationId xmlns:p14="http://schemas.microsoft.com/office/powerpoint/2010/main" val="3658104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Soap Opera</a:t>
            </a:r>
          </a:p>
        </p:txBody>
      </p:sp>
      <p:sp>
        <p:nvSpPr>
          <p:cNvPr id="3" name="Content Placeholder 2"/>
          <p:cNvSpPr>
            <a:spLocks noGrp="1"/>
          </p:cNvSpPr>
          <p:nvPr>
            <p:ph idx="1"/>
          </p:nvPr>
        </p:nvSpPr>
        <p:spPr/>
        <p:txBody>
          <a:bodyPr>
            <a:normAutofit/>
          </a:bodyPr>
          <a:lstStyle/>
          <a:p>
            <a:r>
              <a:rPr lang="en-US" dirty="0"/>
              <a:t>- My students </a:t>
            </a:r>
            <a:r>
              <a:rPr lang="en-US" i="1" dirty="0"/>
              <a:t>love</a:t>
            </a:r>
            <a:r>
              <a:rPr lang="en-US" dirty="0"/>
              <a:t> a good story!</a:t>
            </a:r>
          </a:p>
          <a:p>
            <a:r>
              <a:rPr lang="en-US" dirty="0"/>
              <a:t>- Materials that I present have to be interesting or students lose interest.</a:t>
            </a:r>
          </a:p>
          <a:p>
            <a:r>
              <a:rPr lang="en-US" dirty="0"/>
              <a:t>- This soap opera gives the classroom a good </a:t>
            </a:r>
            <a:r>
              <a:rPr lang="en-US" u="sng" dirty="0"/>
              <a:t>discussion</a:t>
            </a:r>
            <a:r>
              <a:rPr lang="en-US" dirty="0"/>
              <a:t>.</a:t>
            </a:r>
          </a:p>
          <a:p>
            <a:r>
              <a:rPr lang="en-US" dirty="0"/>
              <a:t>- Keeps students engaged in reading.</a:t>
            </a:r>
          </a:p>
          <a:p>
            <a:r>
              <a:rPr lang="en-US" dirty="0"/>
              <a:t>- Good for learning new vocabulary and reading comprehension.</a:t>
            </a:r>
          </a:p>
          <a:p>
            <a:r>
              <a:rPr lang="en-US" dirty="0"/>
              <a:t>- Students return each week for the next chapter.</a:t>
            </a:r>
          </a:p>
        </p:txBody>
      </p:sp>
    </p:spTree>
    <p:extLst>
      <p:ext uri="{BB962C8B-B14F-4D97-AF65-F5344CB8AC3E}">
        <p14:creationId xmlns:p14="http://schemas.microsoft.com/office/powerpoint/2010/main" val="657891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iterate type="wd">
                                    <p:tmPct val="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iterate type="wd">
                                    <p:tmPct val="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iterate type="wd">
                                    <p:tmPct val="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iterate type="wd">
                                    <p:tmPct val="0"/>
                                  </p:iterate>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iterate type="wd">
                                    <p:tmPct val="0"/>
                                  </p:iterate>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852" y="2532525"/>
            <a:ext cx="4388157" cy="3317875"/>
          </a:xfrm>
        </p:spPr>
      </p:pic>
      <p:sp>
        <p:nvSpPr>
          <p:cNvPr id="3" name="Rectangle 2">
            <a:extLst>
              <a:ext uri="{FF2B5EF4-FFF2-40B4-BE49-F238E27FC236}">
                <a16:creationId xmlns:a16="http://schemas.microsoft.com/office/drawing/2014/main" id="{8DCE6077-B43B-4215-B666-D7098E221812}"/>
              </a:ext>
            </a:extLst>
          </p:cNvPr>
          <p:cNvSpPr/>
          <p:nvPr/>
        </p:nvSpPr>
        <p:spPr>
          <a:xfrm>
            <a:off x="5826034" y="2532525"/>
            <a:ext cx="4991114"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Amelia Bedelia heard the door open. “The folks are back,” she said.  She rushed out to meet them.</a:t>
            </a:r>
          </a:p>
        </p:txBody>
      </p:sp>
    </p:spTree>
    <p:extLst>
      <p:ext uri="{BB962C8B-B14F-4D97-AF65-F5344CB8AC3E}">
        <p14:creationId xmlns:p14="http://schemas.microsoft.com/office/powerpoint/2010/main" val="3256790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107" y="2474336"/>
            <a:ext cx="4352271" cy="3317875"/>
          </a:xfrm>
        </p:spPr>
      </p:pic>
      <p:sp>
        <p:nvSpPr>
          <p:cNvPr id="3" name="Rectangle 2">
            <a:extLst>
              <a:ext uri="{FF2B5EF4-FFF2-40B4-BE49-F238E27FC236}">
                <a16:creationId xmlns:a16="http://schemas.microsoft.com/office/drawing/2014/main" id="{2C00B7C8-62A9-4FC9-95C3-586EADCFB5B3}"/>
              </a:ext>
            </a:extLst>
          </p:cNvPr>
          <p:cNvSpPr/>
          <p:nvPr/>
        </p:nvSpPr>
        <p:spPr>
          <a:xfrm>
            <a:off x="5753378" y="2474336"/>
            <a:ext cx="5280382"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“Amelia Bedelia, why are the light bulbs outside?” asked Mr. Rogers.  “The list said to put the lights out,” said Amelia Bedelia.  “It didn’t say  to bring them back in.  Oh, I do  hope they didn’t get aired too long.”</a:t>
            </a:r>
          </a:p>
        </p:txBody>
      </p:sp>
    </p:spTree>
    <p:extLst>
      <p:ext uri="{BB962C8B-B14F-4D97-AF65-F5344CB8AC3E}">
        <p14:creationId xmlns:p14="http://schemas.microsoft.com/office/powerpoint/2010/main" val="4050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49398"/>
            <a:ext cx="4292269" cy="3317875"/>
          </a:xfrm>
        </p:spPr>
      </p:pic>
      <p:sp>
        <p:nvSpPr>
          <p:cNvPr id="3" name="Rectangle 2">
            <a:extLst>
              <a:ext uri="{FF2B5EF4-FFF2-40B4-BE49-F238E27FC236}">
                <a16:creationId xmlns:a16="http://schemas.microsoft.com/office/drawing/2014/main" id="{985CF308-E87C-4512-8343-82543CBA73AD}"/>
              </a:ext>
            </a:extLst>
          </p:cNvPr>
          <p:cNvSpPr/>
          <p:nvPr/>
        </p:nvSpPr>
        <p:spPr>
          <a:xfrm>
            <a:off x="5587671" y="2534194"/>
            <a:ext cx="5637678" cy="3233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“Amelia Bedelia, the sun will fade the furniture.  I asked you to draw the drapes,” said Mrs. Rogers.  “I did! I did! See,” said Amelia  Bedelia.  She help up her picture.</a:t>
            </a:r>
          </a:p>
        </p:txBody>
      </p:sp>
    </p:spTree>
    <p:extLst>
      <p:ext uri="{BB962C8B-B14F-4D97-AF65-F5344CB8AC3E}">
        <p14:creationId xmlns:p14="http://schemas.microsoft.com/office/powerpoint/2010/main" val="2155435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097" y="2482649"/>
            <a:ext cx="3999281" cy="3317875"/>
          </a:xfrm>
        </p:spPr>
      </p:pic>
      <p:sp>
        <p:nvSpPr>
          <p:cNvPr id="3" name="Rectangle 2">
            <a:extLst>
              <a:ext uri="{FF2B5EF4-FFF2-40B4-BE49-F238E27FC236}">
                <a16:creationId xmlns:a16="http://schemas.microsoft.com/office/drawing/2014/main" id="{8F5FA1ED-139E-4CB5-804F-0CAC3CA94FDC}"/>
              </a:ext>
            </a:extLst>
          </p:cNvPr>
          <p:cNvSpPr/>
          <p:nvPr/>
        </p:nvSpPr>
        <p:spPr>
          <a:xfrm>
            <a:off x="5377378" y="2482649"/>
            <a:ext cx="5436525"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Then Mrs. Rogers saw the furniture. “The furniture!” she cried.  “did I dust it well enough?” asked Amelia Bedelia. “That’s such nice dusting powder.”</a:t>
            </a:r>
          </a:p>
        </p:txBody>
      </p:sp>
    </p:spTree>
    <p:extLst>
      <p:ext uri="{BB962C8B-B14F-4D97-AF65-F5344CB8AC3E}">
        <p14:creationId xmlns:p14="http://schemas.microsoft.com/office/powerpoint/2010/main" val="1294137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932" y="2441085"/>
            <a:ext cx="4363996" cy="3317875"/>
          </a:xfrm>
        </p:spPr>
      </p:pic>
      <p:sp>
        <p:nvSpPr>
          <p:cNvPr id="3" name="Rectangle 2">
            <a:extLst>
              <a:ext uri="{FF2B5EF4-FFF2-40B4-BE49-F238E27FC236}">
                <a16:creationId xmlns:a16="http://schemas.microsoft.com/office/drawing/2014/main" id="{FD7C28FC-3AE2-4AE2-A76B-BCAAE10BD39E}"/>
              </a:ext>
            </a:extLst>
          </p:cNvPr>
          <p:cNvSpPr/>
          <p:nvPr/>
        </p:nvSpPr>
        <p:spPr>
          <a:xfrm>
            <a:off x="5750928" y="2441085"/>
            <a:ext cx="5145670"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Mr. Rogers went to wash his hands. “I say,” he called. “These are very unusual towels.” Mrs. Rogers dashed into the bathroom. “Oh my best towels,” she said.  “Didn’t I change them enough?” asked Amelia Bedelia.</a:t>
            </a:r>
          </a:p>
        </p:txBody>
      </p:sp>
    </p:spTree>
    <p:extLst>
      <p:ext uri="{BB962C8B-B14F-4D97-AF65-F5344CB8AC3E}">
        <p14:creationId xmlns:p14="http://schemas.microsoft.com/office/powerpoint/2010/main" val="941866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404" y="2490961"/>
            <a:ext cx="4086422" cy="3317875"/>
          </a:xfrm>
        </p:spPr>
      </p:pic>
      <p:sp>
        <p:nvSpPr>
          <p:cNvPr id="3" name="Rectangle 2">
            <a:extLst>
              <a:ext uri="{FF2B5EF4-FFF2-40B4-BE49-F238E27FC236}">
                <a16:creationId xmlns:a16="http://schemas.microsoft.com/office/drawing/2014/main" id="{DEEF0865-0998-4732-96D5-4EC1AD729672}"/>
              </a:ext>
            </a:extLst>
          </p:cNvPr>
          <p:cNvSpPr/>
          <p:nvPr/>
        </p:nvSpPr>
        <p:spPr>
          <a:xfrm>
            <a:off x="5547360" y="2490961"/>
            <a:ext cx="5349238"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Mrs. Rogers went to the kitchen. “I will cook the dinner.  Where is the rice I asked you to measure?” “I put it back in the container.  But I remember – it measured four and a half inches,” said Amelia Bedelia.</a:t>
            </a:r>
          </a:p>
        </p:txBody>
      </p:sp>
    </p:spTree>
    <p:extLst>
      <p:ext uri="{BB962C8B-B14F-4D97-AF65-F5344CB8AC3E}">
        <p14:creationId xmlns:p14="http://schemas.microsoft.com/office/powerpoint/2010/main" val="1579999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150" y="2520982"/>
            <a:ext cx="2453177" cy="3317875"/>
          </a:xfrm>
        </p:spPr>
      </p:pic>
      <p:sp>
        <p:nvSpPr>
          <p:cNvPr id="6" name="Rectangle 5">
            <a:extLst>
              <a:ext uri="{FF2B5EF4-FFF2-40B4-BE49-F238E27FC236}">
                <a16:creationId xmlns:a16="http://schemas.microsoft.com/office/drawing/2014/main" id="{E22AFAC5-503E-43FC-86E4-3CB15507D152}"/>
              </a:ext>
            </a:extLst>
          </p:cNvPr>
          <p:cNvSpPr/>
          <p:nvPr/>
        </p:nvSpPr>
        <p:spPr>
          <a:xfrm>
            <a:off x="3988526" y="2525486"/>
            <a:ext cx="6801394" cy="3350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“Was the meat delivered?” asked Mrs. Rogers.  “Yes,” said Amelia Bedelia.  “I trimmed the fat just like you said.  It does look nice.”  Mrs. Rogers rushed to the icebox.  She opened it. “Lace! Ribbons! Oh, dear!” said Mrs. Rogers.</a:t>
            </a:r>
          </a:p>
        </p:txBody>
      </p:sp>
    </p:spTree>
    <p:extLst>
      <p:ext uri="{BB962C8B-B14F-4D97-AF65-F5344CB8AC3E}">
        <p14:creationId xmlns:p14="http://schemas.microsoft.com/office/powerpoint/2010/main" val="558892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80273"/>
            <a:ext cx="2119080" cy="3317875"/>
          </a:xfrm>
        </p:spPr>
      </p:pic>
      <p:sp>
        <p:nvSpPr>
          <p:cNvPr id="6" name="Rectangle 5">
            <a:extLst>
              <a:ext uri="{FF2B5EF4-FFF2-40B4-BE49-F238E27FC236}">
                <a16:creationId xmlns:a16="http://schemas.microsoft.com/office/drawing/2014/main" id="{85A21ED1-4D63-4176-A92E-3BDCC106F617}"/>
              </a:ext>
            </a:extLst>
          </p:cNvPr>
          <p:cNvSpPr/>
          <p:nvPr/>
        </p:nvSpPr>
        <p:spPr>
          <a:xfrm>
            <a:off x="3474720" y="2542903"/>
            <a:ext cx="7350034" cy="3248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“The chicken – you dressed the chicken?” asked Mrs. Rogers.  “Yes, and I found the nicest box to put him in,” said Amelia Bedelia.  “Box!” exclaimed Mrs. Rogers.  Mrs. Rogers hurried over to the box and lifted the lid.  There lay the chicken.  And he was just as dressed as he could be.</a:t>
            </a:r>
          </a:p>
        </p:txBody>
      </p:sp>
    </p:spTree>
    <p:extLst>
      <p:ext uri="{BB962C8B-B14F-4D97-AF65-F5344CB8AC3E}">
        <p14:creationId xmlns:p14="http://schemas.microsoft.com/office/powerpoint/2010/main" val="2197627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40836"/>
            <a:ext cx="3081820" cy="3317875"/>
          </a:xfrm>
        </p:spPr>
      </p:pic>
      <p:sp>
        <p:nvSpPr>
          <p:cNvPr id="3" name="Rectangle 2">
            <a:extLst>
              <a:ext uri="{FF2B5EF4-FFF2-40B4-BE49-F238E27FC236}">
                <a16:creationId xmlns:a16="http://schemas.microsoft.com/office/drawing/2014/main" id="{BFE61676-BFD9-48A8-A1D9-D5A120D55D66}"/>
              </a:ext>
            </a:extLst>
          </p:cNvPr>
          <p:cNvSpPr/>
          <p:nvPr/>
        </p:nvSpPr>
        <p:spPr>
          <a:xfrm>
            <a:off x="4441371" y="2540836"/>
            <a:ext cx="6455227" cy="3398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Mrs. Rogers was angry.  She was very angry.  She opened her mouth.  Mrs. Rogers meant to tell Amelia Bedelia she was fired.  But before she could get the words out, Mr. Rogers put something in  her mouth.  It was so good Mrs. Rogers forgot about being angry.  “Lemon-meringue Pie!” she exclaimed.</a:t>
            </a:r>
          </a:p>
        </p:txBody>
      </p:sp>
    </p:spTree>
    <p:extLst>
      <p:ext uri="{BB962C8B-B14F-4D97-AF65-F5344CB8AC3E}">
        <p14:creationId xmlns:p14="http://schemas.microsoft.com/office/powerpoint/2010/main" val="1441952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Amelia Bedelia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957" y="2557461"/>
            <a:ext cx="3399395" cy="3317875"/>
          </a:xfrm>
        </p:spPr>
      </p:pic>
      <p:sp>
        <p:nvSpPr>
          <p:cNvPr id="3" name="Rectangle 2">
            <a:extLst>
              <a:ext uri="{FF2B5EF4-FFF2-40B4-BE49-F238E27FC236}">
                <a16:creationId xmlns:a16="http://schemas.microsoft.com/office/drawing/2014/main" id="{3DBE3612-FDF8-4B74-9152-642CA6377598}"/>
              </a:ext>
            </a:extLst>
          </p:cNvPr>
          <p:cNvSpPr/>
          <p:nvPr/>
        </p:nvSpPr>
        <p:spPr>
          <a:xfrm>
            <a:off x="4304352" y="2557461"/>
            <a:ext cx="6592246" cy="3317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Black" panose="020B0A04020102020204" pitchFamily="34" charset="0"/>
              </a:rPr>
              <a:t>“I made it to surprise you,” said Amelia Bedelia happily.  So right then and there Mr. and Mrs. Rogers decided that Amelia Bedelia must stay.  And so she did. Mrs. Rogers learned to say undust the furniture, unlight the lights, close the drapes, and things like that.  Mr. Rogers didn’t care if Amelia Bedelia trimmed all of his steaks with lace.</a:t>
            </a:r>
          </a:p>
          <a:p>
            <a:pPr algn="ctr"/>
            <a:r>
              <a:rPr lang="en-US" sz="2000" dirty="0">
                <a:solidFill>
                  <a:schemeClr val="tx1"/>
                </a:solidFill>
                <a:latin typeface="Arial Black" panose="020B0A04020102020204" pitchFamily="34" charset="0"/>
              </a:rPr>
              <a:t>THE END</a:t>
            </a:r>
          </a:p>
        </p:txBody>
      </p:sp>
    </p:spTree>
    <p:extLst>
      <p:ext uri="{BB962C8B-B14F-4D97-AF65-F5344CB8AC3E}">
        <p14:creationId xmlns:p14="http://schemas.microsoft.com/office/powerpoint/2010/main" val="419555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Juicy Soap Opera</a:t>
            </a:r>
          </a:p>
        </p:txBody>
      </p:sp>
      <p:sp>
        <p:nvSpPr>
          <p:cNvPr id="13" name="Content Placeholder 12"/>
          <p:cNvSpPr>
            <a:spLocks noGrp="1"/>
          </p:cNvSpPr>
          <p:nvPr>
            <p:ph idx="1"/>
          </p:nvPr>
        </p:nvSpPr>
        <p:spPr/>
        <p:txBody>
          <a:bodyPr>
            <a:normAutofit fontScale="92500" lnSpcReduction="10000"/>
          </a:bodyPr>
          <a:lstStyle/>
          <a:p>
            <a:r>
              <a:rPr lang="en-US" dirty="0"/>
              <a:t>A FEW IDEAS….. </a:t>
            </a:r>
          </a:p>
          <a:p>
            <a:r>
              <a:rPr lang="en-US" dirty="0"/>
              <a:t>I have my class days broken up into sections.  Monday is reading, Tuesday is speaking, Wednesday is writing and Thursday is listening.  </a:t>
            </a:r>
          </a:p>
          <a:p>
            <a:r>
              <a:rPr lang="en-US" dirty="0"/>
              <a:t>This book covers all of these sections.  We read, we discuss, we write and we listen.</a:t>
            </a:r>
          </a:p>
          <a:p>
            <a:r>
              <a:rPr lang="en-US" dirty="0"/>
              <a:t>Every Monday is “Soap Opera” day.</a:t>
            </a:r>
          </a:p>
          <a:p>
            <a:r>
              <a:rPr lang="en-US" dirty="0"/>
              <a:t>I don’t allow students to read ahead, we do one chapter at a time.  (helps with the students predicting what they think will happen)</a:t>
            </a:r>
          </a:p>
          <a:p>
            <a:r>
              <a:rPr lang="en-US" sz="2400" dirty="0"/>
              <a:t>Have students take turns reading the story – (then quiz on comprehension)</a:t>
            </a:r>
          </a:p>
        </p:txBody>
      </p:sp>
    </p:spTree>
    <p:extLst>
      <p:ext uri="{BB962C8B-B14F-4D97-AF65-F5344CB8AC3E}">
        <p14:creationId xmlns:p14="http://schemas.microsoft.com/office/powerpoint/2010/main" val="2048300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IDIOMS</a:t>
            </a:r>
          </a:p>
        </p:txBody>
      </p:sp>
      <p:sp>
        <p:nvSpPr>
          <p:cNvPr id="5" name="Content Placeholder 4"/>
          <p:cNvSpPr>
            <a:spLocks noGrp="1"/>
          </p:cNvSpPr>
          <p:nvPr>
            <p:ph idx="1"/>
          </p:nvPr>
        </p:nvSpPr>
        <p:spPr/>
        <p:txBody>
          <a:bodyPr/>
          <a:lstStyle/>
          <a:p>
            <a:r>
              <a:rPr lang="en-US" dirty="0"/>
              <a:t>Depending on </a:t>
            </a:r>
            <a:r>
              <a:rPr lang="en-US" b="1" i="1" dirty="0"/>
              <a:t>how</a:t>
            </a:r>
            <a:r>
              <a:rPr lang="en-US" dirty="0"/>
              <a:t> we say idioms, they can have several different meanings.</a:t>
            </a:r>
          </a:p>
          <a:p>
            <a:pPr lvl="1"/>
            <a:r>
              <a:rPr lang="en-US" dirty="0"/>
              <a:t>If someone asks me how work was, I can say “Piece of cake!” (it was easy)</a:t>
            </a:r>
          </a:p>
          <a:p>
            <a:pPr lvl="1"/>
            <a:endParaRPr lang="en-US" dirty="0"/>
          </a:p>
          <a:p>
            <a:pPr lvl="1"/>
            <a:r>
              <a:rPr lang="en-US" dirty="0"/>
              <a:t>If they ask me how my calculus test was I can say </a:t>
            </a:r>
            <a:r>
              <a:rPr lang="en-US" b="1" i="1" dirty="0"/>
              <a:t>sarcastically</a:t>
            </a:r>
            <a:r>
              <a:rPr lang="en-US" dirty="0"/>
              <a:t> “Piece of cake!” (it was hard!!)</a:t>
            </a:r>
          </a:p>
          <a:p>
            <a:pPr lvl="1"/>
            <a:endParaRPr lang="en-US" dirty="0"/>
          </a:p>
          <a:p>
            <a:pPr lvl="1"/>
            <a:endParaRPr lang="en-US" dirty="0"/>
          </a:p>
        </p:txBody>
      </p:sp>
    </p:spTree>
    <p:extLst>
      <p:ext uri="{BB962C8B-B14F-4D97-AF65-F5344CB8AC3E}">
        <p14:creationId xmlns:p14="http://schemas.microsoft.com/office/powerpoint/2010/main" val="2901207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r>
              <a:rPr lang="en-US" dirty="0"/>
              <a:t>Any questions, comments?</a:t>
            </a:r>
          </a:p>
        </p:txBody>
      </p:sp>
      <p:pic>
        <p:nvPicPr>
          <p:cNvPr id="4" name="Picture 3" descr="iMonk Classic: “You Need to Smile More”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101" y="2556932"/>
            <a:ext cx="3108960" cy="3355848"/>
          </a:xfrm>
          <a:prstGeom prst="rect">
            <a:avLst/>
          </a:prstGeom>
        </p:spPr>
      </p:pic>
    </p:spTree>
    <p:extLst>
      <p:ext uri="{BB962C8B-B14F-4D97-AF65-F5344CB8AC3E}">
        <p14:creationId xmlns:p14="http://schemas.microsoft.com/office/powerpoint/2010/main" val="3905592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Juicy Soap Opera</a:t>
            </a:r>
          </a:p>
        </p:txBody>
      </p:sp>
      <p:sp>
        <p:nvSpPr>
          <p:cNvPr id="13" name="Content Placeholder 12"/>
          <p:cNvSpPr>
            <a:spLocks noGrp="1"/>
          </p:cNvSpPr>
          <p:nvPr>
            <p:ph idx="1"/>
          </p:nvPr>
        </p:nvSpPr>
        <p:spPr/>
        <p:txBody>
          <a:bodyPr>
            <a:normAutofit/>
          </a:bodyPr>
          <a:lstStyle/>
          <a:p>
            <a:pPr lvl="1"/>
            <a:r>
              <a:rPr lang="en-US" sz="2400" dirty="0"/>
              <a:t>(after comprehension quiz) have students make predictions about what they think is going to happen.</a:t>
            </a:r>
          </a:p>
          <a:p>
            <a:pPr lvl="1"/>
            <a:r>
              <a:rPr lang="en-US" sz="2400" dirty="0"/>
              <a:t>Class discussions - listen to different points of views.</a:t>
            </a:r>
          </a:p>
          <a:p>
            <a:pPr marL="457200" lvl="1" indent="0">
              <a:buNone/>
            </a:pPr>
            <a:r>
              <a:rPr lang="en-US" sz="2400" dirty="0"/>
              <a:t>		(**while being respectful of everyone**)</a:t>
            </a:r>
          </a:p>
          <a:p>
            <a:pPr lvl="1"/>
            <a:r>
              <a:rPr lang="en-US" sz="2400" dirty="0"/>
              <a:t>If discussion is difficult to get going, separate in groups and assign each group a point of view to take sides on.</a:t>
            </a:r>
          </a:p>
        </p:txBody>
      </p:sp>
    </p:spTree>
    <p:extLst>
      <p:ext uri="{BB962C8B-B14F-4D97-AF65-F5344CB8AC3E}">
        <p14:creationId xmlns:p14="http://schemas.microsoft.com/office/powerpoint/2010/main" val="2048300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0"/>
                                  </p:iterate>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iterate type="wd">
                                    <p:tmPct val="0"/>
                                  </p:iterate>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1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1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iterate type="wd">
                                    <p:tmPct val="0"/>
                                  </p:iterate>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p:cTn id="24" dur="1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5" dur="1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iterate type="wd">
                                    <p:tmPct val="0"/>
                                  </p:iterate>
                                  <p:childTnLst>
                                    <p:set>
                                      <p:cBhvr>
                                        <p:cTn id="29" dur="1" fill="hold">
                                          <p:stCondLst>
                                            <p:cond delay="0"/>
                                          </p:stCondLst>
                                        </p:cTn>
                                        <p:tgtEl>
                                          <p:spTgt spid="13">
                                            <p:txEl>
                                              <p:pRg st="3" end="3"/>
                                            </p:txEl>
                                          </p:spTgt>
                                        </p:tgtEl>
                                        <p:attrNameLst>
                                          <p:attrName>style.visibility</p:attrName>
                                        </p:attrNameLst>
                                      </p:cBhvr>
                                      <p:to>
                                        <p:strVal val="visible"/>
                                      </p:to>
                                    </p:set>
                                    <p:anim calcmode="lin" valueType="num">
                                      <p:cBhvr>
                                        <p:cTn id="30" dur="1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1" dur="10" fill="hold"/>
                                        <p:tgtEl>
                                          <p:spTgt spid="1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Juicy Soap Opera</a:t>
            </a:r>
          </a:p>
        </p:txBody>
      </p:sp>
      <p:sp>
        <p:nvSpPr>
          <p:cNvPr id="13" name="Content Placeholder 12"/>
          <p:cNvSpPr>
            <a:spLocks noGrp="1"/>
          </p:cNvSpPr>
          <p:nvPr>
            <p:ph idx="1"/>
          </p:nvPr>
        </p:nvSpPr>
        <p:spPr/>
        <p:txBody>
          <a:bodyPr>
            <a:normAutofit/>
          </a:bodyPr>
          <a:lstStyle/>
          <a:p>
            <a:pPr lvl="1"/>
            <a:r>
              <a:rPr lang="en-US" sz="2400" dirty="0"/>
              <a:t>Have students get involved and act out the parts if possible.</a:t>
            </a:r>
          </a:p>
          <a:p>
            <a:pPr lvl="1"/>
            <a:r>
              <a:rPr lang="en-US" sz="2400" dirty="0"/>
              <a:t>Make it fun.  </a:t>
            </a:r>
          </a:p>
          <a:p>
            <a:pPr lvl="1"/>
            <a:r>
              <a:rPr lang="en-US" sz="2400" dirty="0"/>
              <a:t>On Tuesday, (speaking day) I type up the questions and have the students come up and draw one out of the basket, read the question and then give their answer.</a:t>
            </a:r>
          </a:p>
          <a:p>
            <a:pPr lvl="1"/>
            <a:endParaRPr lang="en-US" sz="2400" dirty="0"/>
          </a:p>
          <a:p>
            <a:pPr lvl="1"/>
            <a:endParaRPr lang="en-US" sz="24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8300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additive="base">
                                        <p:cTn id="24"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VOCABULARY</a:t>
            </a:r>
          </a:p>
        </p:txBody>
      </p:sp>
      <p:sp>
        <p:nvSpPr>
          <p:cNvPr id="6" name="Content Placeholder 5"/>
          <p:cNvSpPr>
            <a:spLocks noGrp="1"/>
          </p:cNvSpPr>
          <p:nvPr>
            <p:ph idx="1"/>
          </p:nvPr>
        </p:nvSpPr>
        <p:spPr/>
        <p:txBody>
          <a:bodyPr>
            <a:normAutofit/>
          </a:bodyPr>
          <a:lstStyle/>
          <a:p>
            <a:r>
              <a:rPr lang="en-US" dirty="0"/>
              <a:t>Each chapter has different sections.  The first section starts with the list of vocabulary/idioms and definitions. </a:t>
            </a:r>
          </a:p>
          <a:p>
            <a:r>
              <a:rPr lang="en-US" dirty="0"/>
              <a:t>Notice how some words can be a noun, verb, adjective, preposition etc.</a:t>
            </a:r>
          </a:p>
          <a:p>
            <a:r>
              <a:rPr lang="en-US" dirty="0"/>
              <a:t>After reviewing all the vocabulary, in the next section, students then have the opportunity to practice the new or reviewed vocabulary.  </a:t>
            </a:r>
          </a:p>
          <a:p>
            <a:r>
              <a:rPr lang="en-US" dirty="0"/>
              <a:t>After reading the soap opera episode, I have my students underline all the vocabulary words.</a:t>
            </a:r>
          </a:p>
        </p:txBody>
      </p:sp>
    </p:spTree>
    <p:extLst>
      <p:ext uri="{BB962C8B-B14F-4D97-AF65-F5344CB8AC3E}">
        <p14:creationId xmlns:p14="http://schemas.microsoft.com/office/powerpoint/2010/main" val="1156666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VOCABULARY</a:t>
            </a:r>
          </a:p>
        </p:txBody>
      </p:sp>
      <p:sp>
        <p:nvSpPr>
          <p:cNvPr id="5" name="Content Placeholder 4"/>
          <p:cNvSpPr>
            <a:spLocks noGrp="1"/>
          </p:cNvSpPr>
          <p:nvPr>
            <p:ph idx="1"/>
          </p:nvPr>
        </p:nvSpPr>
        <p:spPr/>
        <p:txBody>
          <a:bodyPr>
            <a:normAutofit fontScale="92500" lnSpcReduction="10000"/>
          </a:bodyPr>
          <a:lstStyle/>
          <a:p>
            <a:r>
              <a:rPr lang="en-US" dirty="0"/>
              <a:t>This book includes lots of different activities such as:</a:t>
            </a:r>
          </a:p>
          <a:p>
            <a:pPr lvl="1"/>
            <a:r>
              <a:rPr lang="en-US" dirty="0"/>
              <a:t>inserting the vocabulary words into sentences</a:t>
            </a:r>
          </a:p>
          <a:p>
            <a:pPr lvl="1"/>
            <a:r>
              <a:rPr lang="en-US" dirty="0"/>
              <a:t>inserting the idiom phrases into sentences</a:t>
            </a:r>
          </a:p>
          <a:p>
            <a:pPr lvl="1"/>
            <a:r>
              <a:rPr lang="en-US" dirty="0"/>
              <a:t>doing vocabulary crossword puzzles</a:t>
            </a:r>
          </a:p>
          <a:p>
            <a:pPr lvl="1"/>
            <a:r>
              <a:rPr lang="en-US" dirty="0"/>
              <a:t>word searches</a:t>
            </a:r>
          </a:p>
          <a:p>
            <a:pPr lvl="1"/>
            <a:r>
              <a:rPr lang="en-US" dirty="0"/>
              <a:t>unscrambling the vocabulary words</a:t>
            </a:r>
          </a:p>
          <a:p>
            <a:pPr lvl="1"/>
            <a:r>
              <a:rPr lang="en-US" dirty="0"/>
              <a:t>vocabulary/definition matching</a:t>
            </a:r>
          </a:p>
          <a:p>
            <a:pPr lvl="1"/>
            <a:r>
              <a:rPr lang="en-US" dirty="0"/>
              <a:t>you could have the students put the words in alphabetical order….</a:t>
            </a:r>
            <a:r>
              <a:rPr lang="en-US" dirty="0" err="1"/>
              <a:t>etc</a:t>
            </a:r>
            <a:r>
              <a:rPr lang="en-US" dirty="0"/>
              <a:t>	</a:t>
            </a:r>
          </a:p>
          <a:p>
            <a:endParaRPr lang="en-US" dirty="0"/>
          </a:p>
        </p:txBody>
      </p:sp>
    </p:spTree>
    <p:extLst>
      <p:ext uri="{BB962C8B-B14F-4D97-AF65-F5344CB8AC3E}">
        <p14:creationId xmlns:p14="http://schemas.microsoft.com/office/powerpoint/2010/main" val="1282670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fontScale="85000" lnSpcReduction="10000"/>
          </a:bodyPr>
          <a:lstStyle/>
          <a:p>
            <a:r>
              <a:rPr lang="en-US" u="sng" dirty="0"/>
              <a:t>Vocabulary is critical to reading success for three reasons:</a:t>
            </a:r>
          </a:p>
          <a:p>
            <a:r>
              <a:rPr lang="en-US" dirty="0">
                <a:solidFill>
                  <a:schemeClr val="tx2"/>
                </a:solidFill>
                <a:hlinkClick r:id="rId2"/>
              </a:rPr>
              <a:t>https://www.scholastic.com/teachers/articles/teaching-content/understanding-vocabulary/</a:t>
            </a:r>
            <a:endParaRPr lang="en-US" dirty="0">
              <a:solidFill>
                <a:schemeClr val="tx2"/>
              </a:solidFill>
            </a:endParaRPr>
          </a:p>
          <a:p>
            <a:pPr lvl="1"/>
            <a:r>
              <a:rPr lang="en-US" dirty="0"/>
              <a:t>Comprehension improves when you know what the words mean. Since comprehension is the ultimate goal of reading, you cannot overestimate the importance of vocabulary development.</a:t>
            </a:r>
          </a:p>
          <a:p>
            <a:pPr lvl="1"/>
            <a:r>
              <a:rPr lang="en-US" dirty="0"/>
              <a:t>Words are the currency of communication. A robust vocabulary improves all areas of communication — listening, speaking, reading and writing.</a:t>
            </a:r>
          </a:p>
          <a:p>
            <a:pPr lvl="1"/>
            <a:r>
              <a:rPr lang="en-US" dirty="0"/>
              <a:t>How many times have you asked your students or your own children to “use your words"? When children and adolescents improve their vocabulary, their academic and social confidence and competence improve, too.</a:t>
            </a:r>
          </a:p>
          <a:p>
            <a:endParaRPr lang="en-US" dirty="0"/>
          </a:p>
          <a:p>
            <a:endParaRPr lang="en-US" dirty="0"/>
          </a:p>
        </p:txBody>
      </p:sp>
    </p:spTree>
    <p:extLst>
      <p:ext uri="{BB962C8B-B14F-4D97-AF65-F5344CB8AC3E}">
        <p14:creationId xmlns:p14="http://schemas.microsoft.com/office/powerpoint/2010/main" val="1320105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40352</TotalTime>
  <Words>1921</Words>
  <Application>Microsoft Office PowerPoint</Application>
  <PresentationFormat>Widescreen</PresentationFormat>
  <Paragraphs>127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Bradley Hand ITC</vt:lpstr>
      <vt:lpstr>Garamond</vt:lpstr>
      <vt:lpstr>Organic</vt:lpstr>
      <vt:lpstr>“Samantha”</vt:lpstr>
      <vt:lpstr>Why a Soap Opera?</vt:lpstr>
      <vt:lpstr>The Soap Opera</vt:lpstr>
      <vt:lpstr>The Juicy Soap Opera</vt:lpstr>
      <vt:lpstr>The Juicy Soap Opera</vt:lpstr>
      <vt:lpstr>The Juicy Soap Opera</vt:lpstr>
      <vt:lpstr>VOCABULARY</vt:lpstr>
      <vt:lpstr>VOCABULARY</vt:lpstr>
      <vt:lpstr>VOCABULARY</vt:lpstr>
      <vt:lpstr>IDIOMS</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Amelia Bedelia</vt:lpstr>
      <vt:lpstr>IDIOMS</vt:lpstr>
      <vt:lpstr>The End!</vt:lpstr>
    </vt:vector>
  </TitlesOfParts>
  <Company>Uintah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“Samantha”</dc:title>
  <dc:creator>Angela McCurdy</dc:creator>
  <cp:lastModifiedBy>Angela McCurdy</cp:lastModifiedBy>
  <cp:revision>58</cp:revision>
  <cp:lastPrinted>2019-09-06T17:08:03Z</cp:lastPrinted>
  <dcterms:created xsi:type="dcterms:W3CDTF">2019-08-10T01:23:33Z</dcterms:created>
  <dcterms:modified xsi:type="dcterms:W3CDTF">2019-09-14T01:14:47Z</dcterms:modified>
</cp:coreProperties>
</file>